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70" r:id="rId3"/>
    <p:sldId id="271" r:id="rId4"/>
    <p:sldId id="272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E100C-A39E-44F6-BF77-6D5E1C199CD8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79E8-E081-44A4-9299-50A8105BC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46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7092-7B2D-4F0E-94A8-B792281CA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8A7A9-57FB-4289-BE2E-BA08A3059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F294E-0C16-4A4F-A358-088F60C49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DCE12-B51E-45FF-A24E-D3E9143B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ED0D-55CA-4ECD-BE82-2D157052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70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C04A-32A7-4B44-AC71-B52ED741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F0A56-01D2-4189-9CBF-A1A1C9403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40E6F-E5C4-4EA3-94BA-98A0992A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D5962-A25A-43AD-8193-27BCE483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02F43-B832-41CD-9666-E05530A7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26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03400-D7A2-4DA2-AFE0-DADFF5FDB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159BA-C743-46D4-B2A6-C02F4D3C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A0D5-6DB6-4AAA-AC08-23726E9C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53380-E7C2-4183-8A3A-E716CE79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BEAA-C11A-4DD3-AB78-56A1BC84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2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D3C4-3F42-4B79-BDCD-FC64D90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B8AE4-79EA-4CD7-BFB5-70D4ACF95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600A-83E9-4DE6-9E52-2BD09098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5C8C-A06B-46E3-A728-D667B46A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1961D-C148-4C5A-BE97-B3A18384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83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78FA-C399-4547-B16B-ED3B9E67F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C64B2-E7F9-4D36-842D-A85D5B85B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93672-AF9C-470F-BC44-70B7B4CD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00CCF-1B10-4A49-9219-6E702133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B7695-6C23-4200-BA9C-03E4702B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8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8E45-51AB-4F57-9B1D-A7CCA300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D96F-CC2E-45DF-B4A6-7E58F2463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EBDA9-EA07-4537-B05B-0C2FAE301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440BA-A604-49DB-A251-D17E0908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F6DE2-82CF-4DD6-86AA-939666B8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21F9E-EA7D-4029-A549-DB128FC1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81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F89F-06A4-46EC-8858-D2BDB0D1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0649-4CCD-4011-8B08-C42432E3C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2A065-2967-4D3B-AA74-24E96ED9B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907D9-E1B1-4D7B-AEEC-7213FCA0B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4900E-64CB-4FE1-ACB4-E9F3A9AA6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69AB9-7068-4BE5-BA4A-5FE2DA82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641B4-42CB-4E9C-A019-888B949D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74F98-DC70-47E8-AA1F-27D8A2CE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85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0AB8-B807-485F-A711-237AD63A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DAE8A-B48E-40AC-965F-F025F111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EE728-5789-4C07-97C9-24C17BD9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EDC5E-A8DA-4CB8-BC26-117D740B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ADEFC-4401-44EC-BB82-091E246C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2621E-AD25-4DA8-9666-3982CAC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6497-2546-46C3-BAFF-F5372A64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05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137B-3F2F-4D5F-9E53-B9F32D79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BDA7F-3AFD-47B6-B7DF-92D78958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B175-DEC8-4BBB-AB0D-0607B9500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20FF-E1E4-4570-85C3-CD9C2CF6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5E37F-950B-4595-9B1E-2F6F8029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1C78B-CB09-455D-A712-5BC5070E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6640-3A1C-4EF5-9E08-DD70D45F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BA5F0-A964-4385-AA03-F4292A28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126A6-AA75-4A2E-B37F-9178CEFD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68078-0AA7-4C11-8BB5-94E66C69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848ED-9EE5-44C1-8EE7-54CC5559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FB8D-EC88-4CAA-9948-3D2A47A0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0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2F1C5-98B9-4EB7-AF0F-F791B0B9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8D9F2-55C6-4070-B317-B76FC2008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E3A3D-FAEA-44D7-9BF4-D1ED53453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5DCB2-395E-41CD-A8D5-8A52CD7996B5}" type="datetimeFigureOut">
              <a:rPr lang="en-IN" smtClean="0"/>
              <a:t>27/12/21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21098-87A4-4157-B853-4BC7953B1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C028-A28B-467A-8CEF-12E6BDC6F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89819-2F16-454B-AD1F-4E0CDF6DD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5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D9EA97-4E86-46D6-A139-7B030F3F4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893574" y="255638"/>
            <a:ext cx="7983794" cy="6430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42CB7E-8887-4798-8370-E2BCE8E45C8A}"/>
              </a:ext>
            </a:extLst>
          </p:cNvPr>
          <p:cNvSpPr/>
          <p:nvPr/>
        </p:nvSpPr>
        <p:spPr>
          <a:xfrm>
            <a:off x="285135" y="255638"/>
            <a:ext cx="3608439" cy="64302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Airlines Use Cases</a:t>
            </a:r>
            <a:endParaRPr lang="en-IN" sz="4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F033D2-B088-437B-B40C-5E1B42D3FFF9}"/>
              </a:ext>
            </a:extLst>
          </p:cNvPr>
          <p:cNvSpPr/>
          <p:nvPr/>
        </p:nvSpPr>
        <p:spPr>
          <a:xfrm>
            <a:off x="285136" y="255638"/>
            <a:ext cx="3608439" cy="3736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85371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B624B-1C54-4B1B-A520-BC1C6A056F31}"/>
              </a:ext>
            </a:extLst>
          </p:cNvPr>
          <p:cNvSpPr txBox="1"/>
          <p:nvPr/>
        </p:nvSpPr>
        <p:spPr>
          <a:xfrm>
            <a:off x="493295" y="324853"/>
            <a:ext cx="514557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IN" dirty="0"/>
              <a:t>. Crew Pairing Approach &amp; Data Element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1E42B4-258C-4918-AAD6-2BF02E9D7F94}"/>
              </a:ext>
            </a:extLst>
          </p:cNvPr>
          <p:cNvCxnSpPr>
            <a:cxnSpLocks/>
          </p:cNvCxnSpPr>
          <p:nvPr/>
        </p:nvCxnSpPr>
        <p:spPr>
          <a:xfrm>
            <a:off x="493295" y="894802"/>
            <a:ext cx="111532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A455B9-F77F-4D2F-8195-73ECC4F20976}"/>
              </a:ext>
            </a:extLst>
          </p:cNvPr>
          <p:cNvSpPr txBox="1"/>
          <p:nvPr/>
        </p:nvSpPr>
        <p:spPr>
          <a:xfrm>
            <a:off x="917825" y="1102841"/>
            <a:ext cx="10304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We can solve this crew paring problem by using classification &amp; optimal assignment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B008F-C56D-48CB-87AF-869049D37114}"/>
              </a:ext>
            </a:extLst>
          </p:cNvPr>
          <p:cNvSpPr txBox="1"/>
          <p:nvPr/>
        </p:nvSpPr>
        <p:spPr>
          <a:xfrm>
            <a:off x="829341" y="2020191"/>
            <a:ext cx="10392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Data element </a:t>
            </a:r>
            <a:r>
              <a:rPr lang="en-IN" sz="1400" dirty="0"/>
              <a:t>:   Crew data, Route data, fleet data, Flight schedule data, Revenue per route, Air leg data, Duty period, Rest period or time,  Work time, daily data, weekly data, monthly data, </a:t>
            </a:r>
            <a:r>
              <a:rPr lang="en-IN" sz="1400" i="1" dirty="0"/>
              <a:t>Monthly schedule, </a:t>
            </a:r>
            <a:r>
              <a:rPr lang="en-IN" sz="1400" dirty="0"/>
              <a:t>weekly schedule, City of origin and of destination , Aircraft type, Duration of flight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733A4-177F-FC4B-BB74-0B15C7FCA42F}"/>
              </a:ext>
            </a:extLst>
          </p:cNvPr>
          <p:cNvSpPr txBox="1"/>
          <p:nvPr/>
        </p:nvSpPr>
        <p:spPr>
          <a:xfrm>
            <a:off x="829341" y="3179141"/>
            <a:ext cx="10632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create crew pair properties, time, cost, Past experience for route, Past working time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First we will classify crew based upon Past experience &amp; revenue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Then we will use optimization assignment to assign each crew pair the work</a:t>
            </a:r>
          </a:p>
        </p:txBody>
      </p:sp>
    </p:spTree>
    <p:extLst>
      <p:ext uri="{BB962C8B-B14F-4D97-AF65-F5344CB8AC3E}">
        <p14:creationId xmlns:p14="http://schemas.microsoft.com/office/powerpoint/2010/main" val="191148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DA894DA-98B9-C340-80D4-2598617D4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83026"/>
              </p:ext>
            </p:extLst>
          </p:nvPr>
        </p:nvGraphicFramePr>
        <p:xfrm>
          <a:off x="2062716" y="894821"/>
          <a:ext cx="696428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35">
                  <a:extLst>
                    <a:ext uri="{9D8B030D-6E8A-4147-A177-3AD203B41FA5}">
                      <a16:colId xmlns:a16="http://schemas.microsoft.com/office/drawing/2014/main" val="2620263407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1576424734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1895346960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2016652979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2708932669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2668971291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893738752"/>
                    </a:ext>
                  </a:extLst>
                </a:gridCol>
                <a:gridCol w="870535">
                  <a:extLst>
                    <a:ext uri="{9D8B030D-6E8A-4147-A177-3AD203B41FA5}">
                      <a16:colId xmlns:a16="http://schemas.microsoft.com/office/drawing/2014/main" val="1274648759"/>
                    </a:ext>
                  </a:extLst>
                </a:gridCol>
              </a:tblGrid>
              <a:tr h="242428">
                <a:tc>
                  <a:txBody>
                    <a:bodyPr/>
                    <a:lstStyle/>
                    <a:p>
                      <a:r>
                        <a:rPr lang="en-US" sz="1200" dirty="0"/>
                        <a:t>User- user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Route 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Route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Duration 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91632"/>
                  </a:ext>
                </a:extLst>
              </a:tr>
              <a:tr h="145457">
                <a:tc>
                  <a:txBody>
                    <a:bodyPr/>
                    <a:lstStyle/>
                    <a:p>
                      <a:r>
                        <a:rPr lang="en-US" sz="1200" dirty="0"/>
                        <a:t>A-B 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456422"/>
                  </a:ext>
                </a:extLst>
              </a:tr>
              <a:tr h="145457">
                <a:tc>
                  <a:txBody>
                    <a:bodyPr/>
                    <a:lstStyle/>
                    <a:p>
                      <a:r>
                        <a:rPr lang="en-US" sz="1200" dirty="0"/>
                        <a:t>A-C (P2)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196607"/>
                  </a:ext>
                </a:extLst>
              </a:tr>
              <a:tr h="145457">
                <a:tc>
                  <a:txBody>
                    <a:bodyPr/>
                    <a:lstStyle/>
                    <a:p>
                      <a:r>
                        <a:rPr lang="en-US" sz="1200" dirty="0"/>
                        <a:t>B-C (P3)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619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D02CD9-9F48-AE45-85DF-7B08364A1804}"/>
              </a:ext>
            </a:extLst>
          </p:cNvPr>
          <p:cNvSpPr txBox="1"/>
          <p:nvPr/>
        </p:nvSpPr>
        <p:spPr>
          <a:xfrm>
            <a:off x="1105786" y="393405"/>
            <a:ext cx="32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pairing properties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27576-D37B-7640-84AD-1D112A91E311}"/>
              </a:ext>
            </a:extLst>
          </p:cNvPr>
          <p:cNvSpPr txBox="1"/>
          <p:nvPr/>
        </p:nvSpPr>
        <p:spPr>
          <a:xfrm>
            <a:off x="1212112" y="2647507"/>
            <a:ext cx="456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 visualize user – user past time, past route info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DCF74-170F-C546-A07C-27E26524277D}"/>
              </a:ext>
            </a:extLst>
          </p:cNvPr>
          <p:cNvSpPr txBox="1"/>
          <p:nvPr/>
        </p:nvSpPr>
        <p:spPr>
          <a:xfrm>
            <a:off x="1212112" y="2955284"/>
            <a:ext cx="311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specific route revenue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FD3CD-7EC9-A24D-82D2-CAE0ECD817D6}"/>
              </a:ext>
            </a:extLst>
          </p:cNvPr>
          <p:cNvSpPr txBox="1"/>
          <p:nvPr/>
        </p:nvSpPr>
        <p:spPr>
          <a:xfrm>
            <a:off x="1212112" y="3168502"/>
            <a:ext cx="2530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user- route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567F5-5A16-A642-A37D-EE82909214C3}"/>
              </a:ext>
            </a:extLst>
          </p:cNvPr>
          <p:cNvSpPr txBox="1"/>
          <p:nvPr/>
        </p:nvSpPr>
        <p:spPr>
          <a:xfrm>
            <a:off x="1105786" y="3997842"/>
            <a:ext cx="1060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we will first use Classification Machine learning algorithm to classify route revenue(Probability)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1AF64B-2FEB-284D-A622-29049214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65" y="4480805"/>
            <a:ext cx="5483098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B06D35-52F5-2741-A06C-862BF48F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350336"/>
            <a:ext cx="3322970" cy="1818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7A129-8E9B-004A-BCDD-BDE25BF3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62" y="1350337"/>
            <a:ext cx="2535366" cy="142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55D76-0C40-664D-B876-441D82FE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827" y="1244009"/>
            <a:ext cx="988784" cy="1818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88397-614F-F548-8DFA-EE7A73977B3D}"/>
              </a:ext>
            </a:extLst>
          </p:cNvPr>
          <p:cNvSpPr txBox="1"/>
          <p:nvPr/>
        </p:nvSpPr>
        <p:spPr>
          <a:xfrm>
            <a:off x="1701209" y="3253563"/>
            <a:ext cx="754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6FE39-B546-1A4F-849B-69377D9FC201}"/>
              </a:ext>
            </a:extLst>
          </p:cNvPr>
          <p:cNvSpPr txBox="1"/>
          <p:nvPr/>
        </p:nvSpPr>
        <p:spPr>
          <a:xfrm>
            <a:off x="5108384" y="3253563"/>
            <a:ext cx="1164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406C8-5898-AE4A-905D-CA1C79ADB48E}"/>
              </a:ext>
            </a:extLst>
          </p:cNvPr>
          <p:cNvSpPr txBox="1"/>
          <p:nvPr/>
        </p:nvSpPr>
        <p:spPr>
          <a:xfrm>
            <a:off x="8328699" y="3253563"/>
            <a:ext cx="754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66CDE-1AAE-F54E-B685-3715E5F7DA6D}"/>
              </a:ext>
            </a:extLst>
          </p:cNvPr>
          <p:cNvSpPr txBox="1"/>
          <p:nvPr/>
        </p:nvSpPr>
        <p:spPr>
          <a:xfrm>
            <a:off x="988829" y="744279"/>
            <a:ext cx="253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31501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D9EA97-4E86-46D6-A139-7B030F3F4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893574" y="255638"/>
            <a:ext cx="7983794" cy="6430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42CB7E-8887-4798-8370-E2BCE8E45C8A}"/>
              </a:ext>
            </a:extLst>
          </p:cNvPr>
          <p:cNvSpPr/>
          <p:nvPr/>
        </p:nvSpPr>
        <p:spPr>
          <a:xfrm>
            <a:off x="285135" y="255638"/>
            <a:ext cx="3608439" cy="64302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Thank You</a:t>
            </a:r>
            <a:endParaRPr lang="en-IN" sz="4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F033D2-B088-437B-B40C-5E1B42D3FFF9}"/>
              </a:ext>
            </a:extLst>
          </p:cNvPr>
          <p:cNvSpPr/>
          <p:nvPr/>
        </p:nvSpPr>
        <p:spPr>
          <a:xfrm>
            <a:off x="285136" y="255638"/>
            <a:ext cx="3608439" cy="3736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96562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201</Words>
  <Application>Microsoft Macintosh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Shelke, Vitthal</cp:lastModifiedBy>
  <cp:revision>65</cp:revision>
  <dcterms:created xsi:type="dcterms:W3CDTF">2020-06-10T18:33:42Z</dcterms:created>
  <dcterms:modified xsi:type="dcterms:W3CDTF">2021-12-27T17:18:41Z</dcterms:modified>
</cp:coreProperties>
</file>